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6" r:id="rId2"/>
    <p:sldId id="352" r:id="rId3"/>
    <p:sldId id="353" r:id="rId4"/>
    <p:sldId id="354" r:id="rId5"/>
    <p:sldId id="355" r:id="rId6"/>
    <p:sldId id="356" r:id="rId7"/>
    <p:sldId id="357" r:id="rId8"/>
    <p:sldId id="358" r:id="rId9"/>
    <p:sldId id="302" r:id="rId10"/>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057"/>
    <a:srgbClr val="FF9900"/>
    <a:srgbClr val="9B22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42" autoAdjust="0"/>
    <p:restoredTop sz="94660"/>
  </p:normalViewPr>
  <p:slideViewPr>
    <p:cSldViewPr>
      <p:cViewPr varScale="1">
        <p:scale>
          <a:sx n="68" d="100"/>
          <a:sy n="68" d="100"/>
        </p:scale>
        <p:origin x="82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92A5924C-8B02-4DCF-B2D8-03DF0EE4F852}" type="datetimeFigureOut">
              <a:rPr lang="en-US" smtClean="0"/>
              <a:t>1/18/2016</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D371230A-E815-4CC8-BFD5-FDB64EE0B56A}" type="slidenum">
              <a:rPr lang="en-US" smtClean="0"/>
              <a:t>‹#›</a:t>
            </a:fld>
            <a:endParaRPr lang="en-US" dirty="0"/>
          </a:p>
        </p:txBody>
      </p:sp>
    </p:spTree>
    <p:extLst>
      <p:ext uri="{BB962C8B-B14F-4D97-AF65-F5344CB8AC3E}">
        <p14:creationId xmlns:p14="http://schemas.microsoft.com/office/powerpoint/2010/main" val="611520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dirty="0">
                <a:cs typeface="+mn-cs"/>
              </a:defRPr>
            </a:lvl1pPr>
          </a:lstStyle>
          <a:p>
            <a:pPr>
              <a:defRPr/>
            </a:pPr>
            <a:endParaRPr lang="en-ZA"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cs typeface="+mn-cs"/>
              </a:defRPr>
            </a:lvl1pPr>
          </a:lstStyle>
          <a:p>
            <a:pPr>
              <a:defRPr/>
            </a:pPr>
            <a:fld id="{375BC89A-0E91-40C3-95A7-7921C1BC1175}" type="datetimeFigureOut">
              <a:rPr lang="en-US"/>
              <a:pPr>
                <a:defRPr/>
              </a:pPr>
              <a:t>1/18/2016</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dirty="0">
                <a:cs typeface="+mn-cs"/>
              </a:defRPr>
            </a:lvl1pPr>
          </a:lstStyle>
          <a:p>
            <a:pPr>
              <a:defRPr/>
            </a:pPr>
            <a:endParaRPr lang="en-ZA"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cs typeface="+mn-cs"/>
              </a:defRPr>
            </a:lvl1pPr>
          </a:lstStyle>
          <a:p>
            <a:pPr>
              <a:defRPr/>
            </a:pPr>
            <a:fld id="{ABF70B43-AA40-4972-9F82-086C15984F3A}" type="slidenum">
              <a:rPr lang="en-ZA"/>
              <a:pPr>
                <a:defRPr/>
              </a:pPr>
              <a:t>‹#›</a:t>
            </a:fld>
            <a:endParaRPr lang="en-ZA" dirty="0"/>
          </a:p>
        </p:txBody>
      </p:sp>
    </p:spTree>
    <p:extLst>
      <p:ext uri="{BB962C8B-B14F-4D97-AF65-F5344CB8AC3E}">
        <p14:creationId xmlns:p14="http://schemas.microsoft.com/office/powerpoint/2010/main" val="1702697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NMMU Generic Powerpoint-2.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5292725" y="2420938"/>
            <a:ext cx="3455988" cy="2376487"/>
          </a:xfrm>
        </p:spPr>
        <p:txBody>
          <a:bodyPr/>
          <a:lstStyle>
            <a:lvl1pPr algn="ctr">
              <a:defRPr sz="3600"/>
            </a:lvl1pPr>
          </a:lstStyle>
          <a:p>
            <a:r>
              <a:rPr lang="en-GB"/>
              <a:t>Click to edit Master title style</a:t>
            </a:r>
          </a:p>
        </p:txBody>
      </p:sp>
      <p:sp>
        <p:nvSpPr>
          <p:cNvPr id="3075" name="Rectangle 3"/>
          <p:cNvSpPr>
            <a:spLocks noGrp="1" noChangeArrowheads="1"/>
          </p:cNvSpPr>
          <p:nvPr>
            <p:ph type="subTitle" idx="1"/>
          </p:nvPr>
        </p:nvSpPr>
        <p:spPr>
          <a:xfrm>
            <a:off x="5292725" y="5300663"/>
            <a:ext cx="3457575" cy="792162"/>
          </a:xfrm>
        </p:spPr>
        <p:txBody>
          <a:bodyPr/>
          <a:lstStyle>
            <a:lvl1pPr marL="0" indent="0" algn="ctr">
              <a:buFont typeface="Wingdings" pitchFamily="2" charset="2"/>
              <a:buNone/>
              <a:defRPr>
                <a:solidFill>
                  <a:schemeClr val="bg1"/>
                </a:solidFill>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9550" y="115888"/>
            <a:ext cx="2125663"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227762"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115888"/>
            <a:ext cx="8374062"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125538"/>
            <a:ext cx="8505825" cy="5000625"/>
          </a:xfr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125538"/>
            <a:ext cx="4176712"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125538"/>
            <a:ext cx="4176713"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15888"/>
            <a:ext cx="8374062"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179388" y="1125538"/>
            <a:ext cx="8505825"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pic>
        <p:nvPicPr>
          <p:cNvPr id="1028" name="Picture 8" descr="NMMU  LOGO"/>
          <p:cNvPicPr>
            <a:picLocks noChangeAspect="1" noChangeArrowheads="1"/>
          </p:cNvPicPr>
          <p:nvPr userDrawn="1"/>
        </p:nvPicPr>
        <p:blipFill>
          <a:blip r:embed="rId14" cstate="print"/>
          <a:srcRect/>
          <a:stretch>
            <a:fillRect/>
          </a:stretch>
        </p:blipFill>
        <p:spPr bwMode="auto">
          <a:xfrm>
            <a:off x="7807325" y="6269038"/>
            <a:ext cx="1228725" cy="504825"/>
          </a:xfrm>
          <a:prstGeom prst="rect">
            <a:avLst/>
          </a:prstGeom>
          <a:noFill/>
          <a:ln w="9525">
            <a:noFill/>
            <a:miter lim="800000"/>
            <a:headEnd/>
            <a:tailEnd/>
          </a:ln>
        </p:spPr>
      </p:pic>
      <p:pic>
        <p:nvPicPr>
          <p:cNvPr id="1029" name="Picture 9" descr="Generic header ppt"/>
          <p:cNvPicPr>
            <a:picLocks noChangeAspect="1" noChangeArrowheads="1"/>
          </p:cNvPicPr>
          <p:nvPr userDrawn="1"/>
        </p:nvPicPr>
        <p:blipFill>
          <a:blip r:embed="rId15" cstate="print"/>
          <a:srcRect/>
          <a:stretch>
            <a:fillRect/>
          </a:stretch>
        </p:blipFill>
        <p:spPr bwMode="auto">
          <a:xfrm>
            <a:off x="0" y="0"/>
            <a:ext cx="9036050" cy="9731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8"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173038" indent="-173038" algn="l" rtl="0" eaLnBrk="0" fontAlgn="base" hangingPunct="0">
        <a:spcBef>
          <a:spcPct val="20000"/>
        </a:spcBef>
        <a:spcAft>
          <a:spcPct val="0"/>
        </a:spcAft>
        <a:buClr>
          <a:srgbClr val="9B221F"/>
        </a:buClr>
        <a:buFont typeface="Wingdings" pitchFamily="2" charset="2"/>
        <a:buChar char="§"/>
        <a:defRPr sz="2400">
          <a:solidFill>
            <a:srgbClr val="003057"/>
          </a:solidFill>
          <a:latin typeface="+mn-lt"/>
          <a:ea typeface="+mn-ea"/>
          <a:cs typeface="+mn-cs"/>
        </a:defRPr>
      </a:lvl1pPr>
      <a:lvl2pPr marL="347663" indent="-173038" algn="l" rtl="0" eaLnBrk="0" fontAlgn="base" hangingPunct="0">
        <a:spcBef>
          <a:spcPct val="20000"/>
        </a:spcBef>
        <a:spcAft>
          <a:spcPct val="0"/>
        </a:spcAft>
        <a:buClr>
          <a:srgbClr val="003057"/>
        </a:buClr>
        <a:buChar char="•"/>
        <a:defRPr sz="2400">
          <a:solidFill>
            <a:schemeClr val="tx1"/>
          </a:solidFill>
          <a:latin typeface="+mn-lt"/>
        </a:defRPr>
      </a:lvl2pPr>
      <a:lvl3pPr marL="547688" indent="-198438" algn="l" rtl="0" eaLnBrk="0" fontAlgn="base" hangingPunct="0">
        <a:spcBef>
          <a:spcPct val="20000"/>
        </a:spcBef>
        <a:spcAft>
          <a:spcPct val="0"/>
        </a:spcAft>
        <a:buClr>
          <a:schemeClr val="tx1"/>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rgbClr val="003057"/>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rgbClr val="003057"/>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rgbClr val="003057"/>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rgbClr val="003057"/>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rgbClr val="003057"/>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rgbClr val="003057"/>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Rot="1" noChangeArrowheads="1"/>
          </p:cNvSpPr>
          <p:nvPr/>
        </p:nvSpPr>
        <p:spPr bwMode="auto">
          <a:xfrm>
            <a:off x="4788024" y="2060848"/>
            <a:ext cx="4481409" cy="41764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a:lstStyle>
          <a:p>
            <a:pPr>
              <a:lnSpc>
                <a:spcPct val="150000"/>
              </a:lnSpc>
            </a:pPr>
            <a:endParaRPr lang="en-GB" sz="3200" dirty="0" smtClean="0"/>
          </a:p>
          <a:p>
            <a:pPr>
              <a:lnSpc>
                <a:spcPct val="150000"/>
              </a:lnSpc>
            </a:pPr>
            <a:r>
              <a:rPr lang="en-GB" sz="3200" dirty="0" smtClean="0"/>
              <a:t>Study Benefits </a:t>
            </a:r>
          </a:p>
          <a:p>
            <a:pPr>
              <a:lnSpc>
                <a:spcPct val="150000"/>
              </a:lnSpc>
            </a:pPr>
            <a:r>
              <a:rPr lang="en-GB" sz="3200" dirty="0" smtClean="0"/>
              <a:t>for </a:t>
            </a:r>
          </a:p>
          <a:p>
            <a:pPr>
              <a:lnSpc>
                <a:spcPct val="150000"/>
              </a:lnSpc>
            </a:pPr>
            <a:r>
              <a:rPr lang="en-GB" sz="3200" dirty="0" smtClean="0"/>
              <a:t>Outsourced Service Workers</a:t>
            </a:r>
          </a:p>
          <a:p>
            <a:pPr>
              <a:lnSpc>
                <a:spcPct val="150000"/>
              </a:lnSpc>
            </a:pPr>
            <a:endParaRPr lang="en-GB" sz="1200" dirty="0" smtClean="0"/>
          </a:p>
          <a:p>
            <a:r>
              <a:rPr lang="en-US" sz="2400" dirty="0" smtClean="0"/>
              <a:t>January 2016</a:t>
            </a:r>
            <a:br>
              <a:rPr lang="en-US" sz="2400" dirty="0" smtClean="0"/>
            </a:br>
            <a:endParaRPr lang="en-US" sz="2400" dirty="0"/>
          </a:p>
        </p:txBody>
      </p:sp>
    </p:spTree>
    <p:extLst>
      <p:ext uri="{BB962C8B-B14F-4D97-AF65-F5344CB8AC3E}">
        <p14:creationId xmlns:p14="http://schemas.microsoft.com/office/powerpoint/2010/main" val="3346541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WHO CAN APPLY?</a:t>
            </a:r>
            <a:endParaRPr lang="en-ZA" dirty="0"/>
          </a:p>
        </p:txBody>
      </p:sp>
      <p:sp>
        <p:nvSpPr>
          <p:cNvPr id="3" name="Content Placeholder 2"/>
          <p:cNvSpPr>
            <a:spLocks noGrp="1"/>
          </p:cNvSpPr>
          <p:nvPr>
            <p:ph idx="1"/>
          </p:nvPr>
        </p:nvSpPr>
        <p:spPr>
          <a:xfrm>
            <a:off x="179388" y="1125538"/>
            <a:ext cx="8857108" cy="5732462"/>
          </a:xfrm>
        </p:spPr>
        <p:txBody>
          <a:bodyPr/>
          <a:lstStyle/>
          <a:p>
            <a:pPr marL="0" indent="0">
              <a:buNone/>
            </a:pPr>
            <a:r>
              <a:rPr lang="en-US" b="1" u="sng" dirty="0" smtClean="0"/>
              <a:t>Outsourced Service Workers who</a:t>
            </a:r>
          </a:p>
          <a:p>
            <a:pPr marL="0" indent="0">
              <a:buNone/>
            </a:pPr>
            <a:endParaRPr lang="en-US" sz="800" b="1" u="sng" dirty="0"/>
          </a:p>
          <a:p>
            <a:pPr marL="457200" indent="-457200">
              <a:buAutoNum type="arabicPeriod"/>
            </a:pPr>
            <a:r>
              <a:rPr lang="en-US" b="1" dirty="0" smtClean="0"/>
              <a:t>work </a:t>
            </a:r>
            <a:r>
              <a:rPr lang="en-US" b="1" dirty="0"/>
              <a:t>for an “outsourced service company” contracted to NMMU, as identified by NMMU Management. </a:t>
            </a:r>
            <a:endParaRPr lang="en-US" b="1" dirty="0" smtClean="0"/>
          </a:p>
          <a:p>
            <a:pPr marL="457200" indent="-457200">
              <a:buAutoNum type="arabicPeriod"/>
            </a:pPr>
            <a:endParaRPr lang="en-US" sz="800" b="1" dirty="0" smtClean="0"/>
          </a:p>
          <a:p>
            <a:pPr marL="457200" indent="-457200">
              <a:buAutoNum type="arabicPeriod"/>
            </a:pPr>
            <a:r>
              <a:rPr lang="en-US" b="1" dirty="0" smtClean="0"/>
              <a:t>is </a:t>
            </a:r>
            <a:r>
              <a:rPr lang="en-US" b="1" dirty="0"/>
              <a:t>permanently based on one or more NMMU </a:t>
            </a:r>
            <a:r>
              <a:rPr lang="en-US" b="1" dirty="0" smtClean="0"/>
              <a:t>campus.</a:t>
            </a:r>
          </a:p>
          <a:p>
            <a:pPr marL="457200" indent="-457200">
              <a:buAutoNum type="arabicPeriod"/>
            </a:pPr>
            <a:endParaRPr lang="en-US" sz="800" b="1" dirty="0" smtClean="0"/>
          </a:p>
          <a:p>
            <a:pPr marL="457200" indent="-457200">
              <a:buAutoNum type="arabicPeriod"/>
            </a:pPr>
            <a:r>
              <a:rPr lang="en-US" b="1" dirty="0"/>
              <a:t>i</a:t>
            </a:r>
            <a:r>
              <a:rPr lang="en-US" b="1" dirty="0" smtClean="0"/>
              <a:t>s a </a:t>
            </a:r>
            <a:r>
              <a:rPr lang="en-US" b="1" dirty="0"/>
              <a:t>permanent employee, or have a contract which exceeds one (1) year where employment is on a salary basis of more than twenty fours (24) hours per </a:t>
            </a:r>
            <a:r>
              <a:rPr lang="en-US" b="1" dirty="0" smtClean="0"/>
              <a:t>month.</a:t>
            </a:r>
          </a:p>
          <a:p>
            <a:pPr marL="457200" indent="-457200">
              <a:buAutoNum type="arabicPeriod"/>
            </a:pPr>
            <a:endParaRPr lang="en-US" sz="800" b="1" dirty="0" smtClean="0"/>
          </a:p>
          <a:p>
            <a:pPr marL="457200" indent="-457200">
              <a:buAutoNum type="arabicPeriod"/>
            </a:pPr>
            <a:r>
              <a:rPr lang="en-US" b="1" dirty="0" smtClean="0"/>
              <a:t>Is contracted for one </a:t>
            </a:r>
            <a:r>
              <a:rPr lang="en-US" b="1" dirty="0"/>
              <a:t>(1) year or less, where employment is on a salary basis of more than twenty fours (24) hours per month, will qualify if the employee’s immediate previous period of service and the new employment term together add up to at least five (5) years.</a:t>
            </a:r>
          </a:p>
          <a:p>
            <a:pPr marL="0" indent="0">
              <a:buNone/>
            </a:pPr>
            <a:endParaRPr lang="en-ZA" b="1" dirty="0" smtClean="0"/>
          </a:p>
        </p:txBody>
      </p:sp>
    </p:spTree>
    <p:extLst>
      <p:ext uri="{BB962C8B-B14F-4D97-AF65-F5344CB8AC3E}">
        <p14:creationId xmlns:p14="http://schemas.microsoft.com/office/powerpoint/2010/main" val="243139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BENEFITS</a:t>
            </a:r>
            <a:endParaRPr lang="en-ZA" dirty="0"/>
          </a:p>
        </p:txBody>
      </p:sp>
      <p:sp>
        <p:nvSpPr>
          <p:cNvPr id="3" name="Content Placeholder 2"/>
          <p:cNvSpPr>
            <a:spLocks noGrp="1"/>
          </p:cNvSpPr>
          <p:nvPr>
            <p:ph idx="1"/>
          </p:nvPr>
        </p:nvSpPr>
        <p:spPr>
          <a:xfrm>
            <a:off x="179388" y="1124744"/>
            <a:ext cx="8505825" cy="5733256"/>
          </a:xfrm>
        </p:spPr>
        <p:txBody>
          <a:bodyPr/>
          <a:lstStyle/>
          <a:p>
            <a:pPr marL="0" indent="0">
              <a:buNone/>
            </a:pPr>
            <a:endParaRPr lang="en-US" sz="2800" b="1" u="sng" dirty="0" smtClean="0">
              <a:solidFill>
                <a:srgbClr val="002060"/>
              </a:solidFill>
            </a:endParaRPr>
          </a:p>
          <a:p>
            <a:pPr marL="0" indent="0">
              <a:buNone/>
            </a:pPr>
            <a:r>
              <a:rPr lang="en-US" sz="2800" b="1" u="sng" dirty="0" smtClean="0">
                <a:solidFill>
                  <a:srgbClr val="002060"/>
                </a:solidFill>
              </a:rPr>
              <a:t>When studying at NMMU:</a:t>
            </a:r>
          </a:p>
          <a:p>
            <a:pPr marL="0" indent="0">
              <a:buNone/>
            </a:pPr>
            <a:endParaRPr lang="en-US" sz="2800" b="1" u="sng" dirty="0" smtClean="0">
              <a:solidFill>
                <a:srgbClr val="002060"/>
              </a:solidFill>
            </a:endParaRPr>
          </a:p>
          <a:p>
            <a:pPr marL="0" indent="0">
              <a:buNone/>
            </a:pPr>
            <a:endParaRPr lang="en-US" sz="1000" dirty="0" smtClean="0">
              <a:solidFill>
                <a:srgbClr val="002060"/>
              </a:solidFill>
            </a:endParaRPr>
          </a:p>
          <a:p>
            <a:pPr marL="457200" indent="-457200">
              <a:buAutoNum type="arabicPeriod"/>
            </a:pPr>
            <a:r>
              <a:rPr lang="en-US" dirty="0" smtClean="0">
                <a:solidFill>
                  <a:srgbClr val="002060"/>
                </a:solidFill>
              </a:rPr>
              <a:t>A </a:t>
            </a:r>
            <a:r>
              <a:rPr lang="en-US" dirty="0">
                <a:solidFill>
                  <a:srgbClr val="002060"/>
                </a:solidFill>
              </a:rPr>
              <a:t>100% discount will be provided on tuition fees and application fees for formal (government-subsidized) studies at NMMU. </a:t>
            </a:r>
            <a:endParaRPr lang="en-US" dirty="0" smtClean="0">
              <a:solidFill>
                <a:srgbClr val="002060"/>
              </a:solidFill>
            </a:endParaRPr>
          </a:p>
          <a:p>
            <a:pPr marL="374650" lvl="2" indent="0">
              <a:buNone/>
            </a:pPr>
            <a:endParaRPr lang="en-US" sz="1000" dirty="0" smtClean="0">
              <a:solidFill>
                <a:srgbClr val="002060"/>
              </a:solidFill>
            </a:endParaRPr>
          </a:p>
          <a:p>
            <a:pPr marL="374650" lvl="2" indent="0">
              <a:buNone/>
            </a:pPr>
            <a:r>
              <a:rPr lang="en-US" sz="2200" dirty="0" smtClean="0">
                <a:solidFill>
                  <a:srgbClr val="002060"/>
                </a:solidFill>
              </a:rPr>
              <a:t>All </a:t>
            </a:r>
            <a:r>
              <a:rPr lang="en-US" sz="2200" dirty="0">
                <a:solidFill>
                  <a:srgbClr val="002060"/>
                </a:solidFill>
              </a:rPr>
              <a:t>other fees, including but not limited to, books, enrolment fees, residence fees, exemption fees, sport clubs’ fees, cultural societies fees, as well as related travel and subsistence costs, are excluded.</a:t>
            </a:r>
          </a:p>
          <a:p>
            <a:pPr marL="0" indent="0">
              <a:buNone/>
            </a:pPr>
            <a:endParaRPr lang="en-US" sz="1000" dirty="0">
              <a:solidFill>
                <a:srgbClr val="002060"/>
              </a:solidFill>
            </a:endParaRPr>
          </a:p>
          <a:p>
            <a:pPr marL="357188" indent="-357188">
              <a:buNone/>
            </a:pPr>
            <a:r>
              <a:rPr lang="en-US" dirty="0" smtClean="0">
                <a:solidFill>
                  <a:srgbClr val="002060"/>
                </a:solidFill>
              </a:rPr>
              <a:t>2. The </a:t>
            </a:r>
            <a:r>
              <a:rPr lang="en-US" dirty="0">
                <a:solidFill>
                  <a:srgbClr val="002060"/>
                </a:solidFill>
              </a:rPr>
              <a:t>benefit is extended to the immediate family of </a:t>
            </a:r>
            <a:r>
              <a:rPr lang="en-US" dirty="0" smtClean="0">
                <a:solidFill>
                  <a:srgbClr val="002060"/>
                </a:solidFill>
              </a:rPr>
              <a:t>qualifying </a:t>
            </a:r>
            <a:r>
              <a:rPr lang="en-US" dirty="0">
                <a:solidFill>
                  <a:srgbClr val="002060"/>
                </a:solidFill>
              </a:rPr>
              <a:t>employees (spouse </a:t>
            </a:r>
            <a:r>
              <a:rPr lang="en-US" dirty="0" smtClean="0">
                <a:solidFill>
                  <a:srgbClr val="002060"/>
                </a:solidFill>
              </a:rPr>
              <a:t>/ dependent </a:t>
            </a:r>
            <a:r>
              <a:rPr lang="en-US" dirty="0">
                <a:solidFill>
                  <a:srgbClr val="002060"/>
                </a:solidFill>
              </a:rPr>
              <a:t>children</a:t>
            </a:r>
            <a:r>
              <a:rPr lang="en-US" dirty="0" smtClean="0">
                <a:solidFill>
                  <a:srgbClr val="002060"/>
                </a:solidFill>
              </a:rPr>
              <a:t>).</a:t>
            </a:r>
          </a:p>
          <a:p>
            <a:pPr marL="0" indent="0">
              <a:buNone/>
            </a:pPr>
            <a:endParaRPr lang="en-US" dirty="0">
              <a:solidFill>
                <a:srgbClr val="002060"/>
              </a:solidFill>
            </a:endParaRPr>
          </a:p>
          <a:p>
            <a:pPr marL="0" indent="0">
              <a:buNone/>
            </a:pPr>
            <a:endParaRPr lang="en-ZA" dirty="0">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952892"/>
            <a:ext cx="2880320" cy="1918294"/>
          </a:xfrm>
          <a:prstGeom prst="rect">
            <a:avLst/>
          </a:prstGeom>
        </p:spPr>
      </p:pic>
    </p:spTree>
    <p:extLst>
      <p:ext uri="{BB962C8B-B14F-4D97-AF65-F5344CB8AC3E}">
        <p14:creationId xmlns:p14="http://schemas.microsoft.com/office/powerpoint/2010/main" val="208535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50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150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SPOUSE / DEPENDENT CHILDREN</a:t>
            </a:r>
            <a:endParaRPr lang="en-ZA" dirty="0"/>
          </a:p>
        </p:txBody>
      </p:sp>
      <p:sp>
        <p:nvSpPr>
          <p:cNvPr id="3" name="Content Placeholder 2"/>
          <p:cNvSpPr>
            <a:spLocks noGrp="1"/>
          </p:cNvSpPr>
          <p:nvPr>
            <p:ph idx="1"/>
          </p:nvPr>
        </p:nvSpPr>
        <p:spPr>
          <a:xfrm>
            <a:off x="179388" y="1125538"/>
            <a:ext cx="8505825" cy="5327798"/>
          </a:xfrm>
        </p:spPr>
        <p:txBody>
          <a:bodyPr/>
          <a:lstStyle/>
          <a:p>
            <a:pPr marL="0" indent="-25400">
              <a:buNone/>
            </a:pPr>
            <a:r>
              <a:rPr lang="en-US" b="1" u="sng" dirty="0" smtClean="0"/>
              <a:t>SPOUSE </a:t>
            </a:r>
          </a:p>
          <a:p>
            <a:pPr marL="0" indent="-25400">
              <a:buNone/>
            </a:pPr>
            <a:r>
              <a:rPr lang="en-US" dirty="0" smtClean="0"/>
              <a:t>A spouse is the person to whom the employee is married in terms of any South African law.</a:t>
            </a:r>
          </a:p>
          <a:p>
            <a:pPr marL="0" indent="-25400">
              <a:buNone/>
            </a:pPr>
            <a:endParaRPr lang="en-US" dirty="0" smtClean="0"/>
          </a:p>
          <a:p>
            <a:pPr marL="0" indent="-25400">
              <a:buNone/>
            </a:pPr>
            <a:endParaRPr lang="en-US" dirty="0"/>
          </a:p>
          <a:p>
            <a:pPr marL="0" indent="-25400">
              <a:buNone/>
            </a:pPr>
            <a:r>
              <a:rPr lang="en-US" b="1" u="sng" dirty="0" smtClean="0"/>
              <a:t>DEPENDENT CHILD </a:t>
            </a:r>
            <a:endParaRPr lang="en-ZA" dirty="0"/>
          </a:p>
          <a:p>
            <a:pPr lvl="0"/>
            <a:r>
              <a:rPr lang="en-US" dirty="0" smtClean="0"/>
              <a:t>is </a:t>
            </a:r>
            <a:r>
              <a:rPr lang="en-US" dirty="0"/>
              <a:t>the employee’s biological child or legally adopted child or where an employee has been appointed as the child’s legal guardian by a court of </a:t>
            </a:r>
            <a:r>
              <a:rPr lang="en-US" dirty="0" smtClean="0"/>
              <a:t>law.</a:t>
            </a:r>
          </a:p>
          <a:p>
            <a:pPr lvl="0"/>
            <a:r>
              <a:rPr lang="en-US" dirty="0"/>
              <a:t>i</a:t>
            </a:r>
            <a:r>
              <a:rPr lang="en-US" dirty="0" smtClean="0"/>
              <a:t>s normally not over the </a:t>
            </a:r>
            <a:r>
              <a:rPr lang="en-US" dirty="0"/>
              <a:t>age of thirty (30); </a:t>
            </a:r>
            <a:r>
              <a:rPr lang="en-US" dirty="0" smtClean="0"/>
              <a:t>and</a:t>
            </a:r>
            <a:endParaRPr lang="en-ZA" dirty="0"/>
          </a:p>
          <a:p>
            <a:pPr lvl="0"/>
            <a:r>
              <a:rPr lang="en-US" dirty="0" smtClean="0"/>
              <a:t>is </a:t>
            </a:r>
            <a:r>
              <a:rPr lang="en-US" dirty="0"/>
              <a:t>not in receipt of a regular remuneration which is more than the amount determined by MANCO from time to time </a:t>
            </a:r>
            <a:endParaRPr lang="en-ZA" dirty="0"/>
          </a:p>
        </p:txBody>
      </p:sp>
    </p:spTree>
    <p:extLst>
      <p:ext uri="{BB962C8B-B14F-4D97-AF65-F5344CB8AC3E}">
        <p14:creationId xmlns:p14="http://schemas.microsoft.com/office/powerpoint/2010/main" val="105504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BENEFIT TO STUDY AT ANOTHER UNIV.</a:t>
            </a:r>
            <a:endParaRPr lang="en-ZA" dirty="0"/>
          </a:p>
        </p:txBody>
      </p:sp>
      <p:sp>
        <p:nvSpPr>
          <p:cNvPr id="3" name="Content Placeholder 2"/>
          <p:cNvSpPr>
            <a:spLocks noGrp="1"/>
          </p:cNvSpPr>
          <p:nvPr>
            <p:ph idx="1"/>
          </p:nvPr>
        </p:nvSpPr>
        <p:spPr>
          <a:xfrm>
            <a:off x="179388" y="1125538"/>
            <a:ext cx="8785100" cy="5000625"/>
          </a:xfrm>
        </p:spPr>
        <p:txBody>
          <a:bodyPr/>
          <a:lstStyle/>
          <a:p>
            <a:pPr marL="0" lvl="0" indent="0">
              <a:buNone/>
            </a:pPr>
            <a:endParaRPr lang="en-US" b="1" dirty="0" smtClean="0"/>
          </a:p>
          <a:p>
            <a:pPr marL="0" lvl="0" indent="0" algn="ctr">
              <a:buNone/>
            </a:pPr>
            <a:r>
              <a:rPr lang="en-US" sz="3200" b="1" dirty="0" smtClean="0">
                <a:solidFill>
                  <a:srgbClr val="FF0000"/>
                </a:solidFill>
              </a:rPr>
              <a:t>ONLY APPLIES TO THE EMPLOYEE</a:t>
            </a:r>
          </a:p>
          <a:p>
            <a:pPr marL="0" lvl="0" indent="0">
              <a:buNone/>
            </a:pPr>
            <a:endParaRPr lang="en-US" b="1" dirty="0" smtClean="0"/>
          </a:p>
          <a:p>
            <a:pPr marL="0" lvl="0" indent="0">
              <a:buNone/>
            </a:pPr>
            <a:endParaRPr lang="en-US" b="1" dirty="0" smtClean="0"/>
          </a:p>
          <a:p>
            <a:pPr lvl="0"/>
            <a:r>
              <a:rPr lang="en-US" b="1" dirty="0" smtClean="0"/>
              <a:t>You can study at any public university in SA </a:t>
            </a:r>
            <a:endParaRPr lang="en-US" dirty="0">
              <a:solidFill>
                <a:srgbClr val="002060"/>
              </a:solidFill>
            </a:endParaRPr>
          </a:p>
          <a:p>
            <a:pPr marL="0" indent="0">
              <a:buNone/>
            </a:pPr>
            <a:endParaRPr lang="en-ZA" dirty="0" smtClean="0"/>
          </a:p>
          <a:p>
            <a:r>
              <a:rPr lang="en-ZA" b="1" dirty="0" smtClean="0"/>
              <a:t>Benefit to study at a school for a Grade 12 / Matric / ABET</a:t>
            </a:r>
          </a:p>
          <a:p>
            <a:pPr marL="0" lvl="0" indent="0">
              <a:buNone/>
            </a:pPr>
            <a:endParaRPr lang="en-US" sz="1200" b="1" dirty="0"/>
          </a:p>
          <a:p>
            <a:pPr lvl="3">
              <a:buFont typeface="Arial" panose="020B0604020202020204" pitchFamily="34" charset="0"/>
              <a:buChar char="•"/>
            </a:pPr>
            <a:r>
              <a:rPr lang="en-US" dirty="0" smtClean="0">
                <a:solidFill>
                  <a:srgbClr val="002060"/>
                </a:solidFill>
              </a:rPr>
              <a:t>Government night school</a:t>
            </a:r>
          </a:p>
          <a:p>
            <a:pPr lvl="3">
              <a:buFont typeface="Arial" panose="020B0604020202020204" pitchFamily="34" charset="0"/>
              <a:buChar char="•"/>
            </a:pPr>
            <a:r>
              <a:rPr lang="en-US" dirty="0" smtClean="0">
                <a:solidFill>
                  <a:srgbClr val="002060"/>
                </a:solidFill>
              </a:rPr>
              <a:t>Requires application</a:t>
            </a:r>
            <a:endParaRPr lang="en-US" dirty="0">
              <a:solidFill>
                <a:srgbClr val="002060"/>
              </a:solidFill>
            </a:endParaRPr>
          </a:p>
          <a:p>
            <a:pPr marL="0" indent="0">
              <a:buNone/>
            </a:pPr>
            <a:endParaRPr lang="en-ZA" b="1" dirty="0"/>
          </a:p>
          <a:p>
            <a:pPr marL="0" indent="0">
              <a:buNone/>
            </a:pPr>
            <a:endParaRPr lang="en-ZA" b="1" dirty="0"/>
          </a:p>
        </p:txBody>
      </p:sp>
    </p:spTree>
    <p:extLst>
      <p:ext uri="{BB962C8B-B14F-4D97-AF65-F5344CB8AC3E}">
        <p14:creationId xmlns:p14="http://schemas.microsoft.com/office/powerpoint/2010/main" val="95771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3000" tmFilter="0, 0; .2, .5; .8, .5; 1, 0"/>
                                        <p:tgtEl>
                                          <p:spTgt spid="3">
                                            <p:txEl>
                                              <p:pRg st="1" end="1"/>
                                            </p:txEl>
                                          </p:spTgt>
                                        </p:tgtEl>
                                      </p:cBhvr>
                                    </p:animEffect>
                                    <p:animScale>
                                      <p:cBhvr>
                                        <p:cTn id="7" dur="1500"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IN APPLYING THE </a:t>
            </a:r>
            <a:r>
              <a:rPr lang="en-US" dirty="0" smtClean="0"/>
              <a:t>BENEFIT</a:t>
            </a:r>
            <a:endParaRPr lang="en-ZA" dirty="0"/>
          </a:p>
        </p:txBody>
      </p:sp>
      <p:sp>
        <p:nvSpPr>
          <p:cNvPr id="3" name="Content Placeholder 2"/>
          <p:cNvSpPr>
            <a:spLocks noGrp="1"/>
          </p:cNvSpPr>
          <p:nvPr>
            <p:ph idx="1"/>
          </p:nvPr>
        </p:nvSpPr>
        <p:spPr>
          <a:xfrm>
            <a:off x="179388" y="1340768"/>
            <a:ext cx="8505825" cy="5000625"/>
          </a:xfrm>
        </p:spPr>
        <p:txBody>
          <a:bodyPr/>
          <a:lstStyle/>
          <a:p>
            <a:pPr marL="457200" indent="-457200">
              <a:buAutoNum type="arabicPeriod"/>
            </a:pPr>
            <a:r>
              <a:rPr lang="en-US" dirty="0" smtClean="0"/>
              <a:t>Benefits </a:t>
            </a:r>
            <a:r>
              <a:rPr lang="en-US" dirty="0"/>
              <a:t>are only applicable </a:t>
            </a:r>
            <a:r>
              <a:rPr lang="en-US" dirty="0" smtClean="0"/>
              <a:t>for </a:t>
            </a:r>
            <a:r>
              <a:rPr lang="en-US" dirty="0"/>
              <a:t>full calendar months of employment. </a:t>
            </a:r>
            <a:endParaRPr lang="en-US" dirty="0" smtClean="0"/>
          </a:p>
          <a:p>
            <a:pPr marL="457200" indent="-457200">
              <a:buAutoNum type="arabicPeriod"/>
            </a:pPr>
            <a:r>
              <a:rPr lang="en-US" dirty="0" smtClean="0"/>
              <a:t>Should </a:t>
            </a:r>
            <a:r>
              <a:rPr lang="en-US" dirty="0"/>
              <a:t>the employee leave the employment of the company for whatever reason, the benefit will be provided </a:t>
            </a:r>
            <a:r>
              <a:rPr lang="en-US" dirty="0" smtClean="0"/>
              <a:t>pro-rata </a:t>
            </a:r>
          </a:p>
          <a:p>
            <a:pPr marL="457200" indent="-457200">
              <a:buAutoNum type="arabicPeriod"/>
            </a:pPr>
            <a:r>
              <a:rPr lang="en-US" dirty="0" smtClean="0"/>
              <a:t>New </a:t>
            </a:r>
            <a:r>
              <a:rPr lang="en-US" dirty="0"/>
              <a:t>appointments who qualify will be eligible for the benefit pro-rata from the date of appointment. </a:t>
            </a:r>
            <a:endParaRPr lang="en-US" dirty="0" smtClean="0"/>
          </a:p>
          <a:p>
            <a:pPr marL="457200" indent="-457200">
              <a:buAutoNum type="arabicPeriod"/>
            </a:pPr>
            <a:r>
              <a:rPr lang="en-US" dirty="0"/>
              <a:t>Note these rules also </a:t>
            </a:r>
            <a:r>
              <a:rPr lang="en-US" dirty="0" smtClean="0"/>
              <a:t>apply </a:t>
            </a:r>
            <a:r>
              <a:rPr lang="en-US" dirty="0"/>
              <a:t>where a family member is the recipient of the benefit through the employee. </a:t>
            </a:r>
            <a:endParaRPr lang="en-US" dirty="0" smtClean="0"/>
          </a:p>
          <a:p>
            <a:pPr marL="457200" indent="-457200">
              <a:buAutoNum type="arabicPeriod"/>
            </a:pPr>
            <a:r>
              <a:rPr lang="en-US" dirty="0" smtClean="0"/>
              <a:t>The </a:t>
            </a:r>
            <a:r>
              <a:rPr lang="en-US" dirty="0"/>
              <a:t>benefit to study at NMMU is applicable </a:t>
            </a:r>
            <a:r>
              <a:rPr lang="en-US" dirty="0" smtClean="0"/>
              <a:t>to:</a:t>
            </a:r>
          </a:p>
          <a:p>
            <a:pPr marL="542925" indent="-100013">
              <a:buFont typeface="Arial" panose="020B0604020202020204" pitchFamily="34" charset="0"/>
              <a:buChar char="•"/>
            </a:pPr>
            <a:r>
              <a:rPr lang="en-US" dirty="0"/>
              <a:t>	</a:t>
            </a:r>
            <a:r>
              <a:rPr lang="en-US" dirty="0" smtClean="0"/>
              <a:t>the </a:t>
            </a:r>
            <a:r>
              <a:rPr lang="en-US" dirty="0"/>
              <a:t>first and second enrolment per module </a:t>
            </a:r>
            <a:r>
              <a:rPr lang="en-US" dirty="0" smtClean="0"/>
              <a:t>only.</a:t>
            </a:r>
          </a:p>
          <a:p>
            <a:pPr marL="542925" indent="-100013">
              <a:buFont typeface="Arial" panose="020B0604020202020204" pitchFamily="34" charset="0"/>
              <a:buChar char="•"/>
            </a:pPr>
            <a:r>
              <a:rPr lang="en-US" dirty="0" smtClean="0"/>
              <a:t>	Change in study </a:t>
            </a:r>
            <a:r>
              <a:rPr lang="en-US" dirty="0"/>
              <a:t>direction </a:t>
            </a:r>
            <a:r>
              <a:rPr lang="en-US" dirty="0" smtClean="0"/>
              <a:t>allowed once </a:t>
            </a:r>
            <a:r>
              <a:rPr lang="en-US" dirty="0"/>
              <a:t>only. </a:t>
            </a:r>
          </a:p>
          <a:p>
            <a:pPr marL="0" indent="0">
              <a:buNone/>
            </a:pPr>
            <a:endParaRPr lang="en-ZA" dirty="0"/>
          </a:p>
        </p:txBody>
      </p:sp>
    </p:spTree>
    <p:extLst>
      <p:ext uri="{BB962C8B-B14F-4D97-AF65-F5344CB8AC3E}">
        <p14:creationId xmlns:p14="http://schemas.microsoft.com/office/powerpoint/2010/main" val="3592523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GENERAL</a:t>
            </a:r>
            <a:endParaRPr lang="en-ZA" dirty="0"/>
          </a:p>
        </p:txBody>
      </p:sp>
      <p:sp>
        <p:nvSpPr>
          <p:cNvPr id="3" name="Content Placeholder 2"/>
          <p:cNvSpPr>
            <a:spLocks noGrp="1"/>
          </p:cNvSpPr>
          <p:nvPr>
            <p:ph idx="1"/>
          </p:nvPr>
        </p:nvSpPr>
        <p:spPr/>
        <p:txBody>
          <a:bodyPr/>
          <a:lstStyle/>
          <a:p>
            <a:pPr marL="0" indent="0">
              <a:buNone/>
            </a:pPr>
            <a:endParaRPr lang="en-ZA" dirty="0">
              <a:solidFill>
                <a:srgbClr val="002060"/>
              </a:solidFill>
            </a:endParaRPr>
          </a:p>
          <a:p>
            <a:pPr lvl="1"/>
            <a:r>
              <a:rPr lang="en-US" dirty="0">
                <a:solidFill>
                  <a:srgbClr val="002060"/>
                </a:solidFill>
              </a:rPr>
              <a:t>The provision of this benefit does not guarantee acceptance into a study programme of the University.</a:t>
            </a:r>
            <a:endParaRPr lang="en-ZA" dirty="0">
              <a:solidFill>
                <a:srgbClr val="002060"/>
              </a:solidFill>
            </a:endParaRPr>
          </a:p>
          <a:p>
            <a:pPr marL="0" indent="0">
              <a:buNone/>
            </a:pPr>
            <a:endParaRPr lang="en-ZA" dirty="0">
              <a:solidFill>
                <a:srgbClr val="002060"/>
              </a:solidFill>
            </a:endParaRPr>
          </a:p>
          <a:p>
            <a:pPr lvl="1"/>
            <a:r>
              <a:rPr lang="en-US" dirty="0">
                <a:solidFill>
                  <a:srgbClr val="002060"/>
                </a:solidFill>
              </a:rPr>
              <a:t>The </a:t>
            </a:r>
            <a:r>
              <a:rPr lang="en-GB" dirty="0">
                <a:solidFill>
                  <a:srgbClr val="002060"/>
                </a:solidFill>
              </a:rPr>
              <a:t>employee </a:t>
            </a:r>
            <a:r>
              <a:rPr lang="en-US" dirty="0">
                <a:solidFill>
                  <a:srgbClr val="002060"/>
                </a:solidFill>
              </a:rPr>
              <a:t>will be liable for tax payable for this benefit, as determined by the South African Revenue Services.</a:t>
            </a:r>
            <a:endParaRPr lang="en-ZA" dirty="0">
              <a:solidFill>
                <a:srgbClr val="002060"/>
              </a:solidFill>
            </a:endParaRPr>
          </a:p>
          <a:p>
            <a:pPr marL="0" indent="0">
              <a:buNone/>
            </a:pPr>
            <a:endParaRPr lang="en-ZA" dirty="0">
              <a:solidFill>
                <a:srgbClr val="002060"/>
              </a:solidFill>
            </a:endParaRPr>
          </a:p>
          <a:p>
            <a:pPr lvl="1"/>
            <a:r>
              <a:rPr lang="en-US" dirty="0">
                <a:solidFill>
                  <a:srgbClr val="002060"/>
                </a:solidFill>
              </a:rPr>
              <a:t>The University retains the right to withdraw or amend this benefit at any time after due process</a:t>
            </a:r>
            <a:r>
              <a:rPr lang="en-GB" dirty="0">
                <a:solidFill>
                  <a:srgbClr val="002060"/>
                </a:solidFill>
              </a:rPr>
              <a:t> and with due reason.</a:t>
            </a:r>
            <a:endParaRPr lang="en-ZA" dirty="0">
              <a:solidFill>
                <a:srgbClr val="002060"/>
              </a:solidFill>
            </a:endParaRPr>
          </a:p>
          <a:p>
            <a:pPr marL="0" indent="0">
              <a:buNone/>
            </a:pPr>
            <a:endParaRPr lang="en-ZA" dirty="0">
              <a:solidFill>
                <a:srgbClr val="002060"/>
              </a:solidFill>
            </a:endParaRPr>
          </a:p>
          <a:p>
            <a:pPr marL="0" indent="0">
              <a:buNone/>
            </a:pPr>
            <a:endParaRPr lang="en-ZA" dirty="0">
              <a:solidFill>
                <a:srgbClr val="002060"/>
              </a:solidFill>
            </a:endParaRPr>
          </a:p>
        </p:txBody>
      </p:sp>
    </p:spTree>
    <p:extLst>
      <p:ext uri="{BB962C8B-B14F-4D97-AF65-F5344CB8AC3E}">
        <p14:creationId xmlns:p14="http://schemas.microsoft.com/office/powerpoint/2010/main" val="2134434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HOW TO </a:t>
            </a:r>
            <a:r>
              <a:rPr lang="en-ZA" dirty="0" smtClean="0"/>
              <a:t>APPLY</a:t>
            </a:r>
            <a:endParaRPr lang="en-ZA" dirty="0"/>
          </a:p>
        </p:txBody>
      </p:sp>
      <p:sp>
        <p:nvSpPr>
          <p:cNvPr id="3" name="Content Placeholder 2"/>
          <p:cNvSpPr>
            <a:spLocks noGrp="1"/>
          </p:cNvSpPr>
          <p:nvPr>
            <p:ph idx="1"/>
          </p:nvPr>
        </p:nvSpPr>
        <p:spPr>
          <a:xfrm>
            <a:off x="179388" y="1125538"/>
            <a:ext cx="8964612" cy="5732462"/>
          </a:xfrm>
        </p:spPr>
        <p:txBody>
          <a:bodyPr/>
          <a:lstStyle/>
          <a:p>
            <a:pPr marL="457200" indent="-457200">
              <a:buFont typeface="+mj-lt"/>
              <a:buAutoNum type="arabicPeriod"/>
            </a:pPr>
            <a:r>
              <a:rPr lang="en-US" b="1" dirty="0" smtClean="0">
                <a:solidFill>
                  <a:srgbClr val="FF0000"/>
                </a:solidFill>
              </a:rPr>
              <a:t>Complete the prescribed </a:t>
            </a:r>
            <a:r>
              <a:rPr lang="en-US" b="1" dirty="0">
                <a:solidFill>
                  <a:srgbClr val="FF0000"/>
                </a:solidFill>
              </a:rPr>
              <a:t>application </a:t>
            </a:r>
            <a:r>
              <a:rPr lang="en-US" b="1" dirty="0" smtClean="0">
                <a:solidFill>
                  <a:srgbClr val="FF0000"/>
                </a:solidFill>
              </a:rPr>
              <a:t>form.</a:t>
            </a:r>
          </a:p>
          <a:p>
            <a:pPr marL="442913" lvl="1" indent="0">
              <a:buNone/>
            </a:pPr>
            <a:r>
              <a:rPr lang="en-US" dirty="0">
                <a:solidFill>
                  <a:srgbClr val="002060"/>
                </a:solidFill>
              </a:rPr>
              <a:t>A</a:t>
            </a:r>
            <a:r>
              <a:rPr lang="en-US" dirty="0" smtClean="0">
                <a:solidFill>
                  <a:srgbClr val="002060"/>
                </a:solidFill>
              </a:rPr>
              <a:t>vailable </a:t>
            </a:r>
            <a:r>
              <a:rPr lang="en-US" dirty="0">
                <a:solidFill>
                  <a:srgbClr val="002060"/>
                </a:solidFill>
              </a:rPr>
              <a:t>from NMMU Human Resources Department </a:t>
            </a:r>
            <a:endParaRPr lang="en-US" dirty="0" smtClean="0">
              <a:solidFill>
                <a:srgbClr val="002060"/>
              </a:solidFill>
            </a:endParaRPr>
          </a:p>
          <a:p>
            <a:pPr marL="442913" lvl="1" indent="0">
              <a:buNone/>
            </a:pPr>
            <a:r>
              <a:rPr lang="en-US" dirty="0" smtClean="0">
                <a:solidFill>
                  <a:srgbClr val="002060"/>
                </a:solidFill>
              </a:rPr>
              <a:t>(</a:t>
            </a:r>
            <a:r>
              <a:rPr lang="en-US" dirty="0">
                <a:solidFill>
                  <a:srgbClr val="002060"/>
                </a:solidFill>
              </a:rPr>
              <a:t>041-5043555</a:t>
            </a:r>
            <a:r>
              <a:rPr lang="en-US" dirty="0" smtClean="0">
                <a:solidFill>
                  <a:srgbClr val="002060"/>
                </a:solidFill>
              </a:rPr>
              <a:t>) </a:t>
            </a:r>
          </a:p>
          <a:p>
            <a:pPr marL="442913" lvl="1" indent="-442913">
              <a:buNone/>
            </a:pPr>
            <a:r>
              <a:rPr lang="en-US" dirty="0" smtClean="0"/>
              <a:t>2. 	</a:t>
            </a:r>
            <a:r>
              <a:rPr lang="en-US" b="1" dirty="0" smtClean="0">
                <a:solidFill>
                  <a:srgbClr val="FF0000"/>
                </a:solidFill>
              </a:rPr>
              <a:t>Collect all required proof.</a:t>
            </a:r>
          </a:p>
          <a:p>
            <a:pPr marL="1595437" lvl="3" indent="-342900">
              <a:buFont typeface="Arial" panose="020B0604020202020204" pitchFamily="34" charset="0"/>
              <a:buChar char="•"/>
            </a:pPr>
            <a:r>
              <a:rPr lang="en-US" dirty="0" smtClean="0">
                <a:solidFill>
                  <a:srgbClr val="002060"/>
                </a:solidFill>
              </a:rPr>
              <a:t>Certified copy of ID</a:t>
            </a:r>
          </a:p>
          <a:p>
            <a:pPr marL="1595437" lvl="3" indent="-342900">
              <a:buFont typeface="Arial" panose="020B0604020202020204" pitchFamily="34" charset="0"/>
              <a:buChar char="•"/>
            </a:pPr>
            <a:r>
              <a:rPr lang="en-US" dirty="0" smtClean="0">
                <a:solidFill>
                  <a:srgbClr val="002060"/>
                </a:solidFill>
              </a:rPr>
              <a:t>Letter from employer</a:t>
            </a:r>
          </a:p>
          <a:p>
            <a:pPr marL="1595437" lvl="3" indent="-342900">
              <a:buFont typeface="Arial" panose="020B0604020202020204" pitchFamily="34" charset="0"/>
              <a:buChar char="•"/>
            </a:pPr>
            <a:r>
              <a:rPr lang="en-US" dirty="0" smtClean="0">
                <a:solidFill>
                  <a:srgbClr val="002060"/>
                </a:solidFill>
              </a:rPr>
              <a:t>Proof of relation (spouse / dependent)</a:t>
            </a:r>
            <a:endParaRPr lang="en-US" dirty="0">
              <a:solidFill>
                <a:srgbClr val="002060"/>
              </a:solidFill>
            </a:endParaRPr>
          </a:p>
          <a:p>
            <a:pPr marL="457200" lvl="1" indent="-457200">
              <a:buAutoNum type="arabicPeriod" startAt="3"/>
            </a:pPr>
            <a:r>
              <a:rPr lang="en-US" b="1" dirty="0" smtClean="0">
                <a:solidFill>
                  <a:srgbClr val="FF0000"/>
                </a:solidFill>
              </a:rPr>
              <a:t>Send the completed form and proof to NMMU HR Dept.</a:t>
            </a:r>
            <a:endParaRPr lang="en-US" dirty="0"/>
          </a:p>
          <a:p>
            <a:pPr marL="1257300" lvl="1" indent="0">
              <a:buNone/>
            </a:pPr>
            <a:r>
              <a:rPr lang="en-US" dirty="0" smtClean="0">
                <a:solidFill>
                  <a:srgbClr val="002060"/>
                </a:solidFill>
              </a:rPr>
              <a:t>Human </a:t>
            </a:r>
            <a:r>
              <a:rPr lang="en-US" dirty="0">
                <a:solidFill>
                  <a:srgbClr val="002060"/>
                </a:solidFill>
              </a:rPr>
              <a:t>Resources </a:t>
            </a:r>
            <a:r>
              <a:rPr lang="en-US" dirty="0" smtClean="0">
                <a:solidFill>
                  <a:srgbClr val="002060"/>
                </a:solidFill>
              </a:rPr>
              <a:t>Development </a:t>
            </a:r>
          </a:p>
          <a:p>
            <a:pPr marL="1257300" lvl="2" indent="0">
              <a:buNone/>
            </a:pPr>
            <a:r>
              <a:rPr lang="en-US" dirty="0" smtClean="0">
                <a:solidFill>
                  <a:srgbClr val="002060"/>
                </a:solidFill>
              </a:rPr>
              <a:t>Office </a:t>
            </a:r>
            <a:r>
              <a:rPr lang="en-US" dirty="0">
                <a:solidFill>
                  <a:srgbClr val="002060"/>
                </a:solidFill>
              </a:rPr>
              <a:t>19c, </a:t>
            </a:r>
            <a:endParaRPr lang="en-US" dirty="0" smtClean="0">
              <a:solidFill>
                <a:srgbClr val="002060"/>
              </a:solidFill>
            </a:endParaRPr>
          </a:p>
          <a:p>
            <a:pPr marL="1257300" lvl="2" indent="0">
              <a:buNone/>
            </a:pPr>
            <a:r>
              <a:rPr lang="en-US" dirty="0" smtClean="0">
                <a:solidFill>
                  <a:srgbClr val="002060"/>
                </a:solidFill>
              </a:rPr>
              <a:t>Block </a:t>
            </a:r>
            <a:r>
              <a:rPr lang="en-US" dirty="0">
                <a:solidFill>
                  <a:srgbClr val="002060"/>
                </a:solidFill>
              </a:rPr>
              <a:t>L, </a:t>
            </a:r>
            <a:endParaRPr lang="en-US" dirty="0" smtClean="0">
              <a:solidFill>
                <a:srgbClr val="002060"/>
              </a:solidFill>
            </a:endParaRPr>
          </a:p>
          <a:p>
            <a:pPr marL="1257300" lvl="2" indent="0">
              <a:buNone/>
            </a:pPr>
            <a:r>
              <a:rPr lang="en-US" dirty="0" smtClean="0">
                <a:solidFill>
                  <a:srgbClr val="002060"/>
                </a:solidFill>
              </a:rPr>
              <a:t>HR </a:t>
            </a:r>
            <a:r>
              <a:rPr lang="en-US" dirty="0">
                <a:solidFill>
                  <a:srgbClr val="002060"/>
                </a:solidFill>
              </a:rPr>
              <a:t>Offices, </a:t>
            </a:r>
            <a:endParaRPr lang="en-US" dirty="0" smtClean="0">
              <a:solidFill>
                <a:srgbClr val="002060"/>
              </a:solidFill>
            </a:endParaRPr>
          </a:p>
          <a:p>
            <a:pPr marL="1257300" lvl="2" indent="0">
              <a:buNone/>
            </a:pPr>
            <a:r>
              <a:rPr lang="en-US" dirty="0" smtClean="0">
                <a:solidFill>
                  <a:srgbClr val="002060"/>
                </a:solidFill>
              </a:rPr>
              <a:t>North </a:t>
            </a:r>
            <a:r>
              <a:rPr lang="en-US" dirty="0">
                <a:solidFill>
                  <a:srgbClr val="002060"/>
                </a:solidFill>
              </a:rPr>
              <a:t>Campus.</a:t>
            </a:r>
            <a:endParaRPr lang="en-ZA" dirty="0">
              <a:solidFill>
                <a:srgbClr val="002060"/>
              </a:solidFill>
            </a:endParaRPr>
          </a:p>
          <a:p>
            <a:endParaRPr lang="en-ZA" dirty="0"/>
          </a:p>
        </p:txBody>
      </p:sp>
    </p:spTree>
    <p:extLst>
      <p:ext uri="{BB962C8B-B14F-4D97-AF65-F5344CB8AC3E}">
        <p14:creationId xmlns:p14="http://schemas.microsoft.com/office/powerpoint/2010/main" val="26772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p:txBody>
          <a:bodyPr/>
          <a:lstStyle/>
          <a:p>
            <a:r>
              <a:rPr lang="en-ZA" dirty="0" smtClean="0"/>
              <a:t>The End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20565</TotalTime>
  <Words>515</Words>
  <Application>Microsoft Office PowerPoint</Application>
  <PresentationFormat>On-screen Show (4:3)</PresentationFormat>
  <Paragraphs>76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Default Design</vt:lpstr>
      <vt:lpstr>PowerPoint Presentation</vt:lpstr>
      <vt:lpstr>WHO CAN APPLY?</vt:lpstr>
      <vt:lpstr>BENEFITS</vt:lpstr>
      <vt:lpstr>SPOUSE / DEPENDENT CHILDREN</vt:lpstr>
      <vt:lpstr>BENEFIT TO STUDY AT ANOTHER UNIV.</vt:lpstr>
      <vt:lpstr>RULES IN APPLYING THE BENEFIT</vt:lpstr>
      <vt:lpstr>GENERAL</vt:lpstr>
      <vt:lpstr>HOW TO APPLY</vt:lpstr>
      <vt:lpstr>The End</vt:lpstr>
    </vt:vector>
  </TitlesOfParts>
  <Company>NMMU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CSchonknecht</dc:creator>
  <cp:lastModifiedBy>Ramji, Ajai (Mr) (Summerstrand Campus South)</cp:lastModifiedBy>
  <cp:revision>242</cp:revision>
  <cp:lastPrinted>2015-10-20T07:56:19Z</cp:lastPrinted>
  <dcterms:created xsi:type="dcterms:W3CDTF">2006-12-05T12:30:39Z</dcterms:created>
  <dcterms:modified xsi:type="dcterms:W3CDTF">2016-01-18T11:30:26Z</dcterms:modified>
</cp:coreProperties>
</file>